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2" r:id="rId4"/>
  </p:sldMasterIdLst>
  <p:notesMasterIdLst>
    <p:notesMasterId r:id="rId28"/>
  </p:notesMasterIdLst>
  <p:handoutMasterIdLst>
    <p:handoutMasterId r:id="rId29"/>
  </p:handoutMasterIdLst>
  <p:sldIdLst>
    <p:sldId id="400" r:id="rId5"/>
    <p:sldId id="402" r:id="rId6"/>
    <p:sldId id="403" r:id="rId7"/>
    <p:sldId id="414" r:id="rId8"/>
    <p:sldId id="411" r:id="rId9"/>
    <p:sldId id="378" r:id="rId10"/>
    <p:sldId id="379" r:id="rId11"/>
    <p:sldId id="380" r:id="rId12"/>
    <p:sldId id="381" r:id="rId13"/>
    <p:sldId id="375" r:id="rId14"/>
    <p:sldId id="405" r:id="rId15"/>
    <p:sldId id="386" r:id="rId16"/>
    <p:sldId id="387" r:id="rId17"/>
    <p:sldId id="385" r:id="rId18"/>
    <p:sldId id="389" r:id="rId19"/>
    <p:sldId id="412" r:id="rId20"/>
    <p:sldId id="406" r:id="rId21"/>
    <p:sldId id="404" r:id="rId22"/>
    <p:sldId id="383" r:id="rId23"/>
    <p:sldId id="384" r:id="rId24"/>
    <p:sldId id="407" r:id="rId25"/>
    <p:sldId id="413" r:id="rId26"/>
    <p:sldId id="392" r:id="rId27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plications" id="{EEEE31E1-F07C-4C0D-89B4-B3B2199AC3BB}">
          <p14:sldIdLst>
            <p14:sldId id="400"/>
            <p14:sldId id="402"/>
          </p14:sldIdLst>
        </p14:section>
        <p14:section name="Core" id="{75248A97-54F4-4AC8-A8D0-4D946A6023CC}">
          <p14:sldIdLst>
            <p14:sldId id="403"/>
            <p14:sldId id="414"/>
            <p14:sldId id="411"/>
          </p14:sldIdLst>
        </p14:section>
        <p14:section name="Internal" id="{1C31E9B4-5FAF-48DE-AE97-7877653F2003}">
          <p14:sldIdLst>
            <p14:sldId id="378"/>
            <p14:sldId id="379"/>
            <p14:sldId id="380"/>
            <p14:sldId id="381"/>
            <p14:sldId id="375"/>
          </p14:sldIdLst>
        </p14:section>
        <p14:section name="External" id="{B223BBDE-7A08-4ED2-B89A-F2138D001EB7}">
          <p14:sldIdLst>
            <p14:sldId id="405"/>
            <p14:sldId id="386"/>
            <p14:sldId id="387"/>
            <p14:sldId id="385"/>
            <p14:sldId id="389"/>
            <p14:sldId id="412"/>
            <p14:sldId id="406"/>
          </p14:sldIdLst>
        </p14:section>
        <p14:section name="Collaborative" id="{86F96816-76DB-47A9-982D-857FDF9C0A3C}">
          <p14:sldIdLst>
            <p14:sldId id="404"/>
            <p14:sldId id="383"/>
            <p14:sldId id="384"/>
            <p14:sldId id="407"/>
          </p14:sldIdLst>
        </p14:section>
        <p14:section name="ABP" id="{0C5648CF-32FE-4650-82C7-75C060787978}">
          <p14:sldIdLst>
            <p14:sldId id="413"/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185"/>
    <a:srgbClr val="4C2F00"/>
    <a:srgbClr val="B88966"/>
    <a:srgbClr val="B0FFED"/>
    <a:srgbClr val="B6DCFF"/>
    <a:srgbClr val="E20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0DCA7E-F776-420A-8F81-F49BA5270EC1}" v="16" dt="2021-02-17T14:24:09.895"/>
    <p1510:client id="{2203CEBF-60C2-4C47-A20F-354556E799F4}" v="68" dt="2021-02-17T11:26:50.942"/>
    <p1510:client id="{424022F2-FCE9-405D-8E0E-B4C78DB20186}" v="1" dt="2021-02-17T14:29:54.623"/>
    <p1510:client id="{D5DE6AE9-A858-4D33-9C46-E5D6A32BBDC5}" v="35" dt="2021-02-17T13:15:01.2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33" autoAdjust="0"/>
    <p:restoredTop sz="80454" autoAdjust="0"/>
  </p:normalViewPr>
  <p:slideViewPr>
    <p:cSldViewPr>
      <p:cViewPr varScale="1">
        <p:scale>
          <a:sx n="117" d="100"/>
          <a:sy n="117" d="100"/>
        </p:scale>
        <p:origin x="1050" y="96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391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05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4EA9CF9-E6C2-4759-A453-E933B784BAC7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6"/>
            <a:ext cx="2945659" cy="49805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4539277-665C-4CF0-8FC0-C9FAA61A2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1777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569FA33-BA2B-428F-BF03-F627B387D123}" type="datetimeFigureOut">
              <a:rPr lang="en-GB" smtClean="0"/>
              <a:t>17/02/2021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46FBAE6F-2A82-4046-A9F0-BBC6A152F1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68956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201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P3 “SERVICE</a:t>
            </a:r>
            <a:r>
              <a:rPr lang="en-GB" baseline="0" dirty="0"/>
              <a:t> ORIENTATION</a:t>
            </a:r>
            <a:r>
              <a:rPr lang="en-GB" dirty="0"/>
              <a:t>” – part of the Core Concepts</a:t>
            </a:r>
          </a:p>
          <a:p>
            <a:endParaRPr lang="en-GB" dirty="0"/>
          </a:p>
          <a:p>
            <a:r>
              <a:rPr lang="en-GB" dirty="0"/>
              <a:t>SLOW DOWN!</a:t>
            </a:r>
          </a:p>
        </p:txBody>
      </p:sp>
    </p:spTree>
    <p:extLst>
      <p:ext uri="{BB962C8B-B14F-4D97-AF65-F5344CB8AC3E}">
        <p14:creationId xmlns:p14="http://schemas.microsoft.com/office/powerpoint/2010/main" val="3838797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System ABILITY (what it can do) is not the same as USE</a:t>
            </a:r>
          </a:p>
          <a:p>
            <a:r>
              <a:rPr lang="en-GB" dirty="0"/>
              <a:t>My</a:t>
            </a:r>
            <a:r>
              <a:rPr lang="en-GB" baseline="0" dirty="0"/>
              <a:t> ABILITIES are not the same as my USE!!</a:t>
            </a:r>
          </a:p>
          <a:p>
            <a:endParaRPr lang="en-GB" baseline="0" dirty="0"/>
          </a:p>
          <a:p>
            <a:r>
              <a:rPr lang="en-GB" baseline="0" dirty="0"/>
              <a:t>Services are REALISED by functions and then USED by other functions.</a:t>
            </a:r>
          </a:p>
          <a:p>
            <a:r>
              <a:rPr lang="en-GB" baseline="0" dirty="0"/>
              <a:t>Think of it like this:  our CHEF can perform COOKING – but how do I actually USE that ability?  What are the contracts in place, the standards for placing an order.  Where is his ORDERING SERVICE?</a:t>
            </a:r>
          </a:p>
          <a:p>
            <a:endParaRPr lang="en-GB" baseline="0" dirty="0"/>
          </a:p>
          <a:p>
            <a:r>
              <a:rPr lang="en-GB" baseline="0" dirty="0"/>
              <a:t>You can therefore introduce APPLICATION SERVICES to SPECIFICALLY describe how things being DONE in one place can be accessed by something else doing OTHER things in another place.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225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NESTING is</a:t>
            </a:r>
            <a:r>
              <a:rPr lang="en-GB" baseline="0" dirty="0"/>
              <a:t> for ASSIGNMENT as well!</a:t>
            </a:r>
            <a:endParaRPr lang="en-GB" dirty="0"/>
          </a:p>
          <a:p>
            <a:endParaRPr lang="en-GB" dirty="0"/>
          </a:p>
          <a:p>
            <a:r>
              <a:rPr lang="en-GB" dirty="0"/>
              <a:t>Question : Interpret?</a:t>
            </a:r>
          </a:p>
          <a:p>
            <a:r>
              <a:rPr lang="en-GB" dirty="0"/>
              <a:t>Answer : The Worldpay Component is assigned to perform Card Payment Processing.  That offers a service to Clear Card Payments.  Meanwhile, the </a:t>
            </a:r>
            <a:r>
              <a:rPr lang="en-GB" dirty="0" err="1"/>
              <a:t>Twinings</a:t>
            </a:r>
            <a:r>
              <a:rPr lang="en-GB" dirty="0"/>
              <a:t> Website is assigned to perform the Ordering function, and as part of that it uses the Card Payment Processing service.</a:t>
            </a:r>
          </a:p>
          <a:p>
            <a:endParaRPr lang="en-GB" dirty="0"/>
          </a:p>
          <a:p>
            <a:r>
              <a:rPr lang="en-GB" dirty="0"/>
              <a:t>SO far we’ve only looked at the BEHAVIOUR.  How does this actually get REALISED?</a:t>
            </a:r>
          </a:p>
        </p:txBody>
      </p:sp>
    </p:spTree>
    <p:extLst>
      <p:ext uri="{BB962C8B-B14F-4D97-AF65-F5344CB8AC3E}">
        <p14:creationId xmlns:p14="http://schemas.microsoft.com/office/powerpoint/2010/main" val="2182747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flip it on its head.  Now we’ll look at the view from the ACTIVE components – the things doing the work.</a:t>
            </a:r>
          </a:p>
          <a:p>
            <a:endParaRPr lang="en-GB" dirty="0"/>
          </a:p>
          <a:p>
            <a:r>
              <a:rPr lang="en-GB" dirty="0"/>
              <a:t>Here are MY </a:t>
            </a:r>
            <a:r>
              <a:rPr lang="en-GB" baseline="0" dirty="0"/>
              <a:t>RESOURCES on the left – our Components.  And then other Components on the right.</a:t>
            </a:r>
          </a:p>
          <a:p>
            <a:r>
              <a:rPr lang="en-GB" baseline="0" dirty="0"/>
              <a:t>Now, I say to you, if you want to use them, use THIS INTERFACE under THIS CONTRACT.</a:t>
            </a:r>
          </a:p>
          <a:p>
            <a:endParaRPr lang="en-GB" baseline="0" dirty="0"/>
          </a:p>
          <a:p>
            <a:r>
              <a:rPr lang="en-GB" baseline="0" dirty="0"/>
              <a:t>Notice the “PART OF” relationship between the component and the Interface.  This is OPTIONAL and NOT USUALLY SHOWN – but it can be really helpful if there are APIs, for example. See the definition in the </a:t>
            </a:r>
            <a:r>
              <a:rPr lang="en-GB" baseline="0" dirty="0" err="1"/>
              <a:t>Archimate</a:t>
            </a:r>
            <a:r>
              <a:rPr lang="en-GB" baseline="0" dirty="0"/>
              <a:t> documentation.</a:t>
            </a:r>
          </a:p>
          <a:p>
            <a:endParaRPr lang="en-GB" baseline="0" dirty="0"/>
          </a:p>
          <a:p>
            <a:r>
              <a:rPr lang="en-GB" baseline="0" dirty="0"/>
              <a:t>OK we’ve seen the BEHAVIOUR – and we know what ACTIVELY does the work</a:t>
            </a:r>
          </a:p>
          <a:p>
            <a:r>
              <a:rPr lang="en-GB" baseline="0" dirty="0"/>
              <a:t>Let’s glue it together!</a:t>
            </a:r>
          </a:p>
        </p:txBody>
      </p:sp>
    </p:spTree>
    <p:extLst>
      <p:ext uri="{BB962C8B-B14F-4D97-AF65-F5344CB8AC3E}">
        <p14:creationId xmlns:p14="http://schemas.microsoft.com/office/powerpoint/2010/main" val="197225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 the left – Worldpay is the ACTIVE component is assigned to deliver CARD PAYMENT PROCESSING functionality</a:t>
            </a:r>
          </a:p>
          <a:p>
            <a:r>
              <a:rPr lang="en-GB" dirty="0"/>
              <a:t>On the right – the </a:t>
            </a:r>
            <a:r>
              <a:rPr lang="en-GB" dirty="0" err="1"/>
              <a:t>Twinings</a:t>
            </a:r>
            <a:r>
              <a:rPr lang="en-GB" dirty="0"/>
              <a:t> Website is assigned to perform ORDERING functionality</a:t>
            </a:r>
          </a:p>
          <a:p>
            <a:r>
              <a:rPr lang="en-GB" dirty="0"/>
              <a:t>In between is the Clear Card Payments service, realised by Card Payment Processing.  It’s used by the Ordering feature.</a:t>
            </a:r>
          </a:p>
          <a:p>
            <a:r>
              <a:rPr lang="en-GB" dirty="0"/>
              <a:t>And what actually does the work and defines how to Process Card Payments?  It’s the Card Payments API.  That’s PART OF Worldpay, and it’s USED BY the </a:t>
            </a:r>
            <a:r>
              <a:rPr lang="en-GB" dirty="0" err="1"/>
              <a:t>Twinings</a:t>
            </a:r>
            <a:r>
              <a:rPr lang="en-GB" dirty="0"/>
              <a:t> Website.</a:t>
            </a:r>
          </a:p>
          <a:p>
            <a:endParaRPr lang="en-GB" dirty="0"/>
          </a:p>
          <a:p>
            <a:r>
              <a:rPr lang="en-GB" dirty="0"/>
              <a:t>Think about the AUDIENCE.  There are some people who only want to know the FUNCTIONS and SERVICES.</a:t>
            </a:r>
          </a:p>
          <a:p>
            <a:r>
              <a:rPr lang="en-GB" dirty="0"/>
              <a:t>Others will want to know the COMPONENT and the INTERFACE.</a:t>
            </a:r>
          </a:p>
          <a:p>
            <a:r>
              <a:rPr lang="en-GB" dirty="0"/>
              <a:t>Some – like an Architect – may want to know BOTH.</a:t>
            </a:r>
          </a:p>
        </p:txBody>
      </p:sp>
    </p:spTree>
    <p:extLst>
      <p:ext uri="{BB962C8B-B14F-4D97-AF65-F5344CB8AC3E}">
        <p14:creationId xmlns:p14="http://schemas.microsoft.com/office/powerpoint/2010/main" val="2182747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switch it up a bit!!  Remember that the “ASSIGNMENT” relationship can be shown nested – and here it is.  Nice and neat!  We even have spare space on the canvas for more services ASSIGNED to be offered by that API.</a:t>
            </a:r>
          </a:p>
        </p:txBody>
      </p:sp>
    </p:spTree>
    <p:extLst>
      <p:ext uri="{BB962C8B-B14F-4D97-AF65-F5344CB8AC3E}">
        <p14:creationId xmlns:p14="http://schemas.microsoft.com/office/powerpoint/2010/main" val="2182747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P4 “COLLABORATION AND INTERACTION” rule</a:t>
            </a:r>
          </a:p>
        </p:txBody>
      </p:sp>
    </p:spTree>
    <p:extLst>
      <p:ext uri="{BB962C8B-B14F-4D97-AF65-F5344CB8AC3E}">
        <p14:creationId xmlns:p14="http://schemas.microsoft.com/office/powerpoint/2010/main" val="3838797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COLLABORATION says – these components work together (TEMPORARILY)</a:t>
            </a:r>
          </a:p>
          <a:p>
            <a:r>
              <a:rPr lang="en-US" dirty="0"/>
              <a:t>INTERACTION says – this is the BEHAVIOUR that they’re going to perform</a:t>
            </a:r>
          </a:p>
          <a:p>
            <a:r>
              <a:rPr lang="en-US" dirty="0"/>
              <a:t>UML INTERACTION DIAGRAM </a:t>
            </a:r>
            <a:r>
              <a:rPr lang="en-US" dirty="0">
                <a:sym typeface="Wingdings" panose="05000000000000000000" pitchFamily="2" charset="2"/>
              </a:rPr>
              <a:t> INTERACTION</a:t>
            </a:r>
          </a:p>
          <a:p>
            <a:r>
              <a:rPr lang="en-US" dirty="0">
                <a:sym typeface="Wingdings" panose="05000000000000000000" pitchFamily="2" charset="2"/>
              </a:rPr>
              <a:t>BOTH VALID – your preference which</a:t>
            </a:r>
          </a:p>
        </p:txBody>
      </p:sp>
    </p:spTree>
    <p:extLst>
      <p:ext uri="{BB962C8B-B14F-4D97-AF65-F5344CB8AC3E}">
        <p14:creationId xmlns:p14="http://schemas.microsoft.com/office/powerpoint/2010/main" val="3009334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VOLUNTEER : interpret</a:t>
            </a:r>
          </a:p>
        </p:txBody>
      </p:sp>
    </p:spTree>
    <p:extLst>
      <p:ext uri="{BB962C8B-B14F-4D97-AF65-F5344CB8AC3E}">
        <p14:creationId xmlns:p14="http://schemas.microsoft.com/office/powerpoint/2010/main" val="117455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 this?  Which</a:t>
            </a:r>
            <a:r>
              <a:rPr lang="en-GB" baseline="0" dirty="0"/>
              <a:t> are BEHAVIOURAL? – which are ACTIVE?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2747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APPLICATION LAYER – p35</a:t>
            </a:r>
          </a:p>
        </p:txBody>
      </p:sp>
    </p:spTree>
    <p:extLst>
      <p:ext uri="{BB962C8B-B14F-4D97-AF65-F5344CB8AC3E}">
        <p14:creationId xmlns:p14="http://schemas.microsoft.com/office/powerpoint/2010/main" val="882827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Pick </a:t>
            </a:r>
            <a:r>
              <a:rPr lang="en-GB" b="1" dirty="0"/>
              <a:t>ONE </a:t>
            </a:r>
            <a:r>
              <a:rPr lang="en-GB" dirty="0"/>
              <a:t>OF THESE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702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91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WHICH ONES</a:t>
            </a:r>
            <a:r>
              <a:rPr lang="en-GB" baseline="0" dirty="0"/>
              <a:t> </a:t>
            </a:r>
            <a:r>
              <a:rPr lang="en-GB" dirty="0"/>
              <a:t>do we do now?</a:t>
            </a:r>
          </a:p>
          <a:p>
            <a:r>
              <a:rPr lang="en-GB" dirty="0"/>
              <a:t>AUDIENCES?</a:t>
            </a:r>
          </a:p>
        </p:txBody>
      </p:sp>
    </p:spTree>
    <p:extLst>
      <p:ext uri="{BB962C8B-B14F-4D97-AF65-F5344CB8AC3E}">
        <p14:creationId xmlns:p14="http://schemas.microsoft.com/office/powerpoint/2010/main" val="213048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 to REFERENCE</a:t>
            </a:r>
            <a:r>
              <a:rPr lang="en-GB" baseline="0" dirty="0"/>
              <a:t> CARD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033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75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Do I install Proofing Tools or not?  Do I install French Dictionaries or not?</a:t>
            </a:r>
          </a:p>
          <a:p>
            <a:endParaRPr lang="en-US" baseline="0" dirty="0"/>
          </a:p>
          <a:p>
            <a:r>
              <a:rPr lang="en-US" baseline="0" dirty="0"/>
              <a:t>OTHER EXAMPLES of components?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275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</a:t>
            </a:r>
            <a:r>
              <a:rPr lang="en-GB" baseline="0" dirty="0"/>
              <a:t> here’s an Archimate diagram showing that screen.</a:t>
            </a:r>
            <a:endParaRPr lang="en-GB" dirty="0"/>
          </a:p>
          <a:p>
            <a:r>
              <a:rPr lang="en-GB" dirty="0"/>
              <a:t>This is COMPOSITION – Clip Organizer</a:t>
            </a:r>
            <a:r>
              <a:rPr lang="en-GB" baseline="0" dirty="0"/>
              <a:t> IS PART OF Office Shared Features</a:t>
            </a:r>
            <a:endParaRPr lang="en-GB" dirty="0"/>
          </a:p>
          <a:p>
            <a:r>
              <a:rPr lang="en-GB" dirty="0"/>
              <a:t>BOTH</a:t>
            </a:r>
            <a:r>
              <a:rPr lang="en-GB" baseline="0" dirty="0"/>
              <a:t> VERSIONS ARE VALID</a:t>
            </a:r>
          </a:p>
          <a:p>
            <a:r>
              <a:rPr lang="en-GB" dirty="0"/>
              <a:t>Are they MODULAR,</a:t>
            </a:r>
            <a:r>
              <a:rPr lang="en-GB" baseline="0" dirty="0"/>
              <a:t> DEPLOYABLE, REPLACABLE?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9993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ROLE</a:t>
            </a:r>
            <a:r>
              <a:rPr lang="en-GB" baseline="0" dirty="0"/>
              <a:t> PROFILE for the application – the Job Description</a:t>
            </a:r>
          </a:p>
          <a:p>
            <a:r>
              <a:rPr lang="en-GB" baseline="0" dirty="0"/>
              <a:t>DEFINITION: COMPONENT is ASSIGNED to perform a FUNCTION – in Archi, if you hover over a relationship it actually SAYS the sentence for you!</a:t>
            </a:r>
          </a:p>
          <a:p>
            <a:r>
              <a:rPr lang="en-GB" baseline="0" dirty="0"/>
              <a:t>DISTANCE from HOW IT’S ACTUALLY DONE = we speak ENGLISH NOW!</a:t>
            </a:r>
          </a:p>
          <a:p>
            <a:r>
              <a:rPr lang="en-GB" baseline="0" dirty="0"/>
              <a:t>Both these ways of drawing the thing are valid.</a:t>
            </a:r>
          </a:p>
          <a:p>
            <a:endParaRPr lang="en-GB" baseline="0" dirty="0"/>
          </a:p>
          <a:p>
            <a:r>
              <a:rPr lang="en-GB" baseline="0" dirty="0"/>
              <a:t>Me vs my job</a:t>
            </a:r>
          </a:p>
          <a:p>
            <a:r>
              <a:rPr lang="en-GB" baseline="0" dirty="0"/>
              <a:t>Software vs its job</a:t>
            </a:r>
          </a:p>
        </p:txBody>
      </p:sp>
    </p:spTree>
    <p:extLst>
      <p:ext uri="{BB962C8B-B14F-4D97-AF65-F5344CB8AC3E}">
        <p14:creationId xmlns:p14="http://schemas.microsoft.com/office/powerpoint/2010/main" val="102685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24238" y="1580414"/>
            <a:ext cx="8840250" cy="2430270"/>
          </a:xfrm>
        </p:spPr>
        <p:txBody>
          <a:bodyPr anchor="ctr">
            <a:noAutofit/>
          </a:bodyPr>
          <a:lstStyle>
            <a:lvl1pPr algn="ctr">
              <a:defRPr lang="en-GB" sz="7200" b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067231" y="4465262"/>
            <a:ext cx="5131047" cy="324036"/>
          </a:xfrm>
          <a:noFill/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6" name="Picture 5" descr="Shape, arrow&#10;&#10;Description automatically generated">
            <a:extLst>
              <a:ext uri="{FF2B5EF4-FFF2-40B4-BE49-F238E27FC236}">
                <a16:creationId xmlns:a16="http://schemas.microsoft.com/office/drawing/2014/main" id="{B33AF7B9-54F0-4D6A-9499-BBF50C910B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730" y="438200"/>
            <a:ext cx="2949266" cy="6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9388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79388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3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3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3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3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174411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016" y="14168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2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2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2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716016" y="2459226"/>
            <a:ext cx="4248150" cy="377428"/>
          </a:xfrm>
        </p:spPr>
        <p:txBody>
          <a:bodyPr anchor="b">
            <a:noAutofit/>
          </a:bodyPr>
          <a:lstStyle>
            <a:lvl1pPr marL="0" indent="0">
              <a:buNone/>
              <a:defRPr lang="en-US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lang="en-US">
                <a:solidFill>
                  <a:schemeClr val="accent4"/>
                </a:solidFill>
                <a:latin typeface="+mj-lt"/>
              </a:defRPr>
            </a:lvl2pPr>
            <a:lvl3pPr marL="914400" indent="0">
              <a:buNone/>
              <a:defRPr lang="en-US">
                <a:solidFill>
                  <a:schemeClr val="accent4"/>
                </a:solidFill>
                <a:latin typeface="+mj-lt"/>
              </a:defRPr>
            </a:lvl3pPr>
            <a:lvl4pPr marL="1371600" indent="0">
              <a:buNone/>
              <a:defRPr lang="en-US">
                <a:solidFill>
                  <a:schemeClr val="accent4"/>
                </a:solidFill>
                <a:latin typeface="+mj-lt"/>
              </a:defRPr>
            </a:lvl4pPr>
            <a:lvl5pPr marL="1828800" indent="0">
              <a:buNone/>
              <a:defRPr lang="en-GB" dirty="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4716016" y="2949193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/>
          </p:nvPr>
        </p:nvSpPr>
        <p:spPr>
          <a:xfrm>
            <a:off x="179512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9"/>
          </p:nvPr>
        </p:nvSpPr>
        <p:spPr>
          <a:xfrm>
            <a:off x="4716140" y="627536"/>
            <a:ext cx="4248150" cy="1620000"/>
          </a:xfrm>
        </p:spPr>
        <p:txBody>
          <a:bodyPr>
            <a:normAutofit/>
          </a:bodyPr>
          <a:lstStyle>
            <a:lvl1pPr marL="0" indent="0">
              <a:buNone/>
              <a:defRPr lang="en-US" sz="1800"/>
            </a:lvl1pPr>
            <a:lvl2pPr marL="457200" indent="0">
              <a:buNone/>
              <a:defRPr lang="en-US" sz="1600"/>
            </a:lvl2pPr>
            <a:lvl3pPr marL="914400" indent="0">
              <a:buNone/>
              <a:defRPr lang="en-US" sz="1400"/>
            </a:lvl3pPr>
            <a:lvl4pPr marL="1371600" indent="0">
              <a:buNone/>
              <a:defRPr lang="en-US" sz="1200"/>
            </a:lvl4pPr>
            <a:lvl5pPr marL="1828800" indent="0">
              <a:buNone/>
              <a:defRPr lang="en-GB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893B02-E881-4965-B360-76AA2F8EE1D5}"/>
              </a:ext>
            </a:extLst>
          </p:cNvPr>
          <p:cNvGrpSpPr/>
          <p:nvPr userDrawn="1"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023BEB-49E3-43B0-BBDC-856230781976}"/>
                </a:ext>
              </a:extLst>
            </p:cNvPr>
            <p:cNvSpPr/>
            <p:nvPr userDrawn="1"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 descr="Shape, arrow&#10;&#10;Description automatically generated">
              <a:extLst>
                <a:ext uri="{FF2B5EF4-FFF2-40B4-BE49-F238E27FC236}">
                  <a16:creationId xmlns:a16="http://schemas.microsoft.com/office/drawing/2014/main" id="{671DB6DA-E51E-4A4E-A2D3-0BCB626CEB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453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1396609" y="4357201"/>
            <a:ext cx="6336144" cy="593399"/>
          </a:xfrm>
        </p:spPr>
        <p:txBody>
          <a:bodyPr anchor="ctr">
            <a:normAutofit/>
          </a:bodyPr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lang="en-GB" dirty="0"/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-900608" y="7895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225119" y="760257"/>
            <a:ext cx="8640960" cy="3596944"/>
          </a:xfrm>
        </p:spPr>
        <p:txBody>
          <a:bodyPr anchor="ctr">
            <a:noAutofit/>
          </a:bodyPr>
          <a:lstStyle>
            <a:lvl1pPr algn="ctr">
              <a:defRPr lang="en-GB" dirty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492A5-E436-43EF-9B08-5AD1515EEB51}"/>
              </a:ext>
            </a:extLst>
          </p:cNvPr>
          <p:cNvSpPr/>
          <p:nvPr userDrawn="1"/>
        </p:nvSpPr>
        <p:spPr>
          <a:xfrm>
            <a:off x="0" y="0"/>
            <a:ext cx="9144000" cy="411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4218F9A8-9D3E-4F6E-BCE5-EF317C0D49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85172"/>
            <a:ext cx="1086956" cy="2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1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lang="en-GB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>
          <a:xfrm>
            <a:off x="107950" y="974219"/>
            <a:ext cx="8928100" cy="361375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F21DC04-66C4-4A2C-B078-CF16B2E61B7D}"/>
              </a:ext>
            </a:extLst>
          </p:cNvPr>
          <p:cNvGrpSpPr/>
          <p:nvPr userDrawn="1"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41DB0B6-A7AA-431A-B919-2CC13F36D904}"/>
                </a:ext>
              </a:extLst>
            </p:cNvPr>
            <p:cNvSpPr/>
            <p:nvPr userDrawn="1"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Shape, arrow&#10;&#10;Description automatically generated">
              <a:extLst>
                <a:ext uri="{FF2B5EF4-FFF2-40B4-BE49-F238E27FC236}">
                  <a16:creationId xmlns:a16="http://schemas.microsoft.com/office/drawing/2014/main" id="{D46919FB-E6E4-4197-A1DC-E1C2D788C6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176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333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2"/>
          </p:nvPr>
        </p:nvSpPr>
        <p:spPr>
          <a:xfrm>
            <a:off x="1403648" y="123478"/>
            <a:ext cx="3744416" cy="4896346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3"/>
          </p:nvPr>
        </p:nvSpPr>
        <p:spPr>
          <a:xfrm>
            <a:off x="5292080" y="123478"/>
            <a:ext cx="3744416" cy="4896346"/>
          </a:xfrm>
        </p:spPr>
        <p:txBody>
          <a:bodyPr/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3B436-F87D-423C-A624-1C66C881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795370" y="2036830"/>
            <a:ext cx="4896346" cy="1069642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867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448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7400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cus - Maro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8784976" cy="4752528"/>
          </a:xfrm>
        </p:spPr>
        <p:txBody>
          <a:bodyPr lIns="0" tIns="0" rIns="0" bIns="0" anchor="ctr"/>
          <a:lstStyle>
            <a:lvl1pPr algn="ctr">
              <a:defRPr lang="en-GB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035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09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DE62C95-A1ED-4456-B1E6-CA5931C6726C}"/>
              </a:ext>
            </a:extLst>
          </p:cNvPr>
          <p:cNvGrpSpPr/>
          <p:nvPr userDrawn="1"/>
        </p:nvGrpSpPr>
        <p:grpSpPr>
          <a:xfrm>
            <a:off x="0" y="4738825"/>
            <a:ext cx="9144000" cy="411510"/>
            <a:chOff x="0" y="4738825"/>
            <a:chExt cx="9144000" cy="4115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00FB2F0-CF81-4F55-8ABC-76C3B5E76F19}"/>
                </a:ext>
              </a:extLst>
            </p:cNvPr>
            <p:cNvSpPr/>
            <p:nvPr userDrawn="1"/>
          </p:nvSpPr>
          <p:spPr>
            <a:xfrm>
              <a:off x="0" y="4738825"/>
              <a:ext cx="9144000" cy="41151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 descr="Shape, arrow&#10;&#10;Description automatically generated">
              <a:extLst>
                <a:ext uri="{FF2B5EF4-FFF2-40B4-BE49-F238E27FC236}">
                  <a16:creationId xmlns:a16="http://schemas.microsoft.com/office/drawing/2014/main" id="{55FEA0E0-BD00-48DA-A581-0BB2A88038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23997"/>
              <a:ext cx="1086956" cy="241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35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720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987575"/>
            <a:ext cx="8928992" cy="4032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38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8" r:id="rId4"/>
    <p:sldLayoutId id="2147483699" r:id="rId5"/>
    <p:sldLayoutId id="2147483702" r:id="rId6"/>
    <p:sldLayoutId id="2147483703" r:id="rId7"/>
    <p:sldLayoutId id="2147483700" r:id="rId8"/>
    <p:sldLayoutId id="2147483704" r:id="rId9"/>
    <p:sldLayoutId id="2147483701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kern="1200">
          <a:solidFill>
            <a:schemeClr val="tx1"/>
          </a:solidFill>
          <a:effectLst/>
          <a:latin typeface="+mj-lt"/>
          <a:ea typeface="+mj-ea"/>
          <a:cs typeface="Al Bayan Plain" pitchFamily="2" charset="-7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10CEF9-130B-4409-AF2B-C11CAFE49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ArchiMate</a:t>
            </a:r>
            <a:r>
              <a:rPr lang="en-GB" baseline="30000" dirty="0"/>
              <a:t>®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dirty="0"/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3829215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D3D1-8635-4B29-AEA7-D67580EF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GB" sz="3600" dirty="0">
                <a:solidFill>
                  <a:schemeClr val="accent1"/>
                </a:solidFill>
              </a:rPr>
              <a:t>Pick a computer system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List its Components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Write its Functions (its JD!)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Give it structure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Draw an Application Behaviour Viewpoint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We’ll interpret it together!</a:t>
            </a:r>
          </a:p>
        </p:txBody>
      </p:sp>
    </p:spTree>
    <p:extLst>
      <p:ext uri="{BB962C8B-B14F-4D97-AF65-F5344CB8AC3E}">
        <p14:creationId xmlns:p14="http://schemas.microsoft.com/office/powerpoint/2010/main" val="94638567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A SERVICE</a:t>
            </a:r>
            <a:br>
              <a:rPr lang="en-GB" sz="54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is defined as a unit of functionality that a system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5400" dirty="0">
                <a:solidFill>
                  <a:schemeClr val="bg1"/>
                </a:solidFill>
              </a:rPr>
              <a:t>EXPOSES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to its environment, while hiding internal operations, which provides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sz="5400" dirty="0"/>
              <a:t>VALUE</a:t>
            </a:r>
            <a:br>
              <a:rPr lang="en-GB" dirty="0"/>
            </a:br>
            <a:r>
              <a:rPr lang="en-GB" sz="2000" dirty="0"/>
              <a:t>(monetary or otherwise)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829527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endCxn id="57" idx="0"/>
          </p:cNvCxnSpPr>
          <p:nvPr/>
        </p:nvCxnSpPr>
        <p:spPr>
          <a:xfrm>
            <a:off x="5236481" y="0"/>
            <a:ext cx="2269" cy="482912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569731" y="152400"/>
            <a:ext cx="1333500" cy="4399148"/>
            <a:chOff x="4569731" y="152400"/>
            <a:chExt cx="1333500" cy="4399148"/>
          </a:xfrm>
        </p:grpSpPr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731" y="152400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731" y="879830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731" y="1607260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731" y="2334690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731" y="3062120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9731" y="3789548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918" y="3105684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46" y="3574815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86" y="1563370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15" y="678047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25370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5740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974804" y="152400"/>
            <a:ext cx="3099048" cy="4134054"/>
            <a:chOff x="5974804" y="152400"/>
            <a:chExt cx="3099048" cy="4134054"/>
          </a:xfrm>
        </p:grpSpPr>
        <p:pic>
          <p:nvPicPr>
            <p:cNvPr id="10257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152400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8" name="Picture 1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5035" y="684435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59" name="Picture 1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4804" y="3219822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0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2094" y="2599690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1" name="Picture 2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732" y="3524454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1427386" y="4591050"/>
            <a:ext cx="7498208" cy="545853"/>
            <a:chOff x="1427386" y="4591050"/>
            <a:chExt cx="7498208" cy="545853"/>
          </a:xfrm>
        </p:grpSpPr>
        <p:sp>
          <p:nvSpPr>
            <p:cNvPr id="6" name="Left Brace 5"/>
            <p:cNvSpPr/>
            <p:nvPr/>
          </p:nvSpPr>
          <p:spPr>
            <a:xfrm rot="16200000">
              <a:off x="2647665" y="3370771"/>
              <a:ext cx="266700" cy="2707258"/>
            </a:xfrm>
            <a:prstGeom prst="leftBrace">
              <a:avLst>
                <a:gd name="adj1" fmla="val 47147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Left Brace 53"/>
            <p:cNvSpPr/>
            <p:nvPr/>
          </p:nvSpPr>
          <p:spPr>
            <a:xfrm rot="16200000">
              <a:off x="5105400" y="4057650"/>
              <a:ext cx="266700" cy="1333500"/>
            </a:xfrm>
            <a:prstGeom prst="leftBrace">
              <a:avLst>
                <a:gd name="adj1" fmla="val 47147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Left Brace 54"/>
            <p:cNvSpPr/>
            <p:nvPr/>
          </p:nvSpPr>
          <p:spPr>
            <a:xfrm rot="16200000">
              <a:off x="7438615" y="3370771"/>
              <a:ext cx="266700" cy="2707258"/>
            </a:xfrm>
            <a:prstGeom prst="leftBrace">
              <a:avLst>
                <a:gd name="adj1" fmla="val 47147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14476" y="4829126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accent1"/>
                  </a:solidFill>
                  <a:latin typeface="+mj-lt"/>
                </a:rPr>
                <a:t>MY ABILITIES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374654" y="4829126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accent1"/>
                  </a:solidFill>
                  <a:latin typeface="+mj-lt"/>
                </a:rPr>
                <a:t>OFFERINGS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67474" y="4829126"/>
              <a:ext cx="2208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accent1"/>
                  </a:solidFill>
                  <a:latin typeface="+mj-lt"/>
                </a:rPr>
                <a:t>YOUR ABILITIES</a:t>
              </a:r>
            </a:p>
          </p:txBody>
        </p:sp>
      </p:grpSp>
      <p:pic>
        <p:nvPicPr>
          <p:cNvPr id="10262" name="Picture 2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12179"/>
            <a:ext cx="4533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822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38813"/>
            <a:ext cx="7416824" cy="211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88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9056" y="2190750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7637" y="2190750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64" y="1956661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16" y="3559328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84" y="3461618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364" y="488954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>
            <a:endCxn id="33" idx="1"/>
          </p:cNvCxnSpPr>
          <p:nvPr/>
        </p:nvCxnSpPr>
        <p:spPr>
          <a:xfrm>
            <a:off x="5238750" y="0"/>
            <a:ext cx="0" cy="48577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572000" y="123478"/>
            <a:ext cx="1338064" cy="4556767"/>
            <a:chOff x="4265290" y="123478"/>
            <a:chExt cx="1338064" cy="4556767"/>
          </a:xfrm>
        </p:grpSpPr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9854" y="123478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290" y="882431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290" y="1641384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290" y="2400337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5290" y="3159290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9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9854" y="3918245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08" y="3537245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119" y="2571750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02" y="2653412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1427386" y="4591050"/>
            <a:ext cx="7498208" cy="545853"/>
            <a:chOff x="1427386" y="4591050"/>
            <a:chExt cx="7498208" cy="545853"/>
          </a:xfrm>
        </p:grpSpPr>
        <p:sp>
          <p:nvSpPr>
            <p:cNvPr id="32" name="Left Brace 31"/>
            <p:cNvSpPr/>
            <p:nvPr/>
          </p:nvSpPr>
          <p:spPr>
            <a:xfrm rot="16200000">
              <a:off x="2647665" y="3370771"/>
              <a:ext cx="266700" cy="2707258"/>
            </a:xfrm>
            <a:prstGeom prst="leftBrace">
              <a:avLst>
                <a:gd name="adj1" fmla="val 47147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Left Brace 32"/>
            <p:cNvSpPr/>
            <p:nvPr/>
          </p:nvSpPr>
          <p:spPr>
            <a:xfrm rot="16200000">
              <a:off x="5105400" y="4057650"/>
              <a:ext cx="266700" cy="1333500"/>
            </a:xfrm>
            <a:prstGeom prst="leftBrace">
              <a:avLst>
                <a:gd name="adj1" fmla="val 47147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Left Brace 33"/>
            <p:cNvSpPr/>
            <p:nvPr/>
          </p:nvSpPr>
          <p:spPr>
            <a:xfrm rot="16200000">
              <a:off x="7438615" y="3370771"/>
              <a:ext cx="266700" cy="2707258"/>
            </a:xfrm>
            <a:prstGeom prst="leftBrace">
              <a:avLst>
                <a:gd name="adj1" fmla="val 47147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4476" y="4829126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accent1"/>
                  </a:solidFill>
                  <a:latin typeface="+mj-lt"/>
                </a:rPr>
                <a:t>MY RESOURCES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74654" y="4829126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accent1"/>
                  </a:solidFill>
                  <a:latin typeface="+mj-lt"/>
                </a:rPr>
                <a:t>CONTRACTS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07869" y="4829126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chemeClr val="accent1"/>
                  </a:solidFill>
                  <a:latin typeface="+mj-lt"/>
                </a:rPr>
                <a:t>YOUR RESOURCES</a:t>
              </a:r>
            </a:p>
          </p:txBody>
        </p:sp>
      </p:grp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364" y="1638337"/>
            <a:ext cx="45339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42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270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38813"/>
            <a:ext cx="7416824" cy="2113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3240"/>
            <a:ext cx="7416825" cy="294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7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270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99" y="204665"/>
            <a:ext cx="7388835" cy="1609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99" y="204665"/>
            <a:ext cx="7388835" cy="359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203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164CFB-97E8-41B9-AC38-EDFFA69E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GB" sz="3600" b="1" u="sng" dirty="0">
                <a:solidFill>
                  <a:schemeClr val="accent1"/>
                </a:solidFill>
              </a:rPr>
              <a:t>Group 1</a:t>
            </a:r>
            <a:br>
              <a:rPr lang="en-GB" sz="3600" b="1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List some interfaces and their components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Which components use those interfaces?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b="1" u="sng" dirty="0">
                <a:solidFill>
                  <a:schemeClr val="accent1"/>
                </a:solidFill>
              </a:rPr>
              <a:t>Group 2</a:t>
            </a:r>
            <a:br>
              <a:rPr lang="en-GB" sz="3600" b="1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List some services offered by functions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Which functions use those services?</a:t>
            </a:r>
            <a:br>
              <a:rPr lang="en-GB" sz="3600" dirty="0">
                <a:solidFill>
                  <a:schemeClr val="accent1"/>
                </a:solidFill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45885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peterandpaulspestcontrol.com.au/files/media/thumbcache/011/c11/60b/a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9" y="2503282"/>
            <a:ext cx="3779912" cy="264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928992" cy="3914167"/>
          </a:xfrm>
        </p:spPr>
        <p:txBody>
          <a:bodyPr anchor="t">
            <a:normAutofit/>
          </a:bodyPr>
          <a:lstStyle/>
          <a:p>
            <a:r>
              <a:rPr lang="en-GB" sz="4000" dirty="0"/>
              <a:t>DISTINGUISH BETWEEN</a:t>
            </a:r>
            <a:br>
              <a:rPr lang="en-GB" sz="4000" dirty="0"/>
            </a:br>
            <a:r>
              <a:rPr lang="en-GB" sz="1400" dirty="0"/>
              <a:t>behaviour that is performed by a</a:t>
            </a:r>
            <a:br>
              <a:rPr lang="en-GB" sz="1400" dirty="0"/>
            </a:br>
            <a:r>
              <a:rPr lang="en-GB" sz="4000" dirty="0"/>
              <a:t>SINGLE</a:t>
            </a:r>
            <a:br>
              <a:rPr lang="en-GB" sz="2400" dirty="0"/>
            </a:br>
            <a:r>
              <a:rPr lang="en-GB" sz="1400" dirty="0"/>
              <a:t>structure element or</a:t>
            </a:r>
            <a:br>
              <a:rPr lang="en-GB" sz="2400" dirty="0"/>
            </a:br>
            <a:r>
              <a:rPr lang="en-GB" sz="4000" dirty="0"/>
              <a:t>COLLECTIVE</a:t>
            </a:r>
            <a:br>
              <a:rPr lang="en-GB" sz="2400" dirty="0"/>
            </a:br>
            <a:r>
              <a:rPr lang="en-GB" sz="1400" dirty="0"/>
              <a:t>behaviour that is performed by a collaboration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89248481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30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4194" y="1557337"/>
            <a:ext cx="29432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90" y="1302154"/>
            <a:ext cx="3557262" cy="2539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20262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/>
          <p:cNvSpPr/>
          <p:nvPr/>
        </p:nvSpPr>
        <p:spPr>
          <a:xfrm>
            <a:off x="0" y="4063603"/>
            <a:ext cx="3048000" cy="84355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Who are you?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048000" y="4063603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What’s wrong?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6096000" y="4063603"/>
            <a:ext cx="3048000" cy="84355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do we fix it?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403648" y="1203763"/>
            <a:ext cx="1872208" cy="2345680"/>
            <a:chOff x="3668457" y="914462"/>
            <a:chExt cx="1872208" cy="2345680"/>
          </a:xfrm>
        </p:grpSpPr>
        <p:sp>
          <p:nvSpPr>
            <p:cNvPr id="39" name="TextBox 38"/>
            <p:cNvSpPr txBox="1"/>
            <p:nvPr/>
          </p:nvSpPr>
          <p:spPr>
            <a:xfrm>
              <a:off x="3668457" y="914462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chemeClr val="accent6"/>
                  </a:solidFill>
                  <a:latin typeface="+mj-lt"/>
                </a:rPr>
                <a:t>APPLICATION</a:t>
              </a:r>
            </a:p>
          </p:txBody>
        </p:sp>
        <p:pic>
          <p:nvPicPr>
            <p:cNvPr id="43" name="Picture 5" descr="M:\Resources\Media\Icons\classy-icons-set\png\128x128\chart.png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1726" y="1634542"/>
              <a:ext cx="1625600" cy="162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1D189-824D-4896-8EE9-2649C2B18481}"/>
              </a:ext>
            </a:extLst>
          </p:cNvPr>
          <p:cNvSpPr txBox="1">
            <a:spLocks/>
          </p:cNvSpPr>
          <p:nvPr/>
        </p:nvSpPr>
        <p:spPr>
          <a:xfrm>
            <a:off x="3875584" y="1131590"/>
            <a:ext cx="3744416" cy="241785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Language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Notation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4000" dirty="0">
                <a:latin typeface="+mj-lt"/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224823826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26"/>
            <a:ext cx="13430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270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41965"/>
            <a:ext cx="6589910" cy="42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96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982E-FFD1-4CDF-A800-7E9870AD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GB" sz="2400" dirty="0">
                <a:solidFill>
                  <a:schemeClr val="accent1"/>
                </a:solidFill>
              </a:rPr>
              <a:t>Agree on one collaboration in a system you know well</a:t>
            </a:r>
            <a:br>
              <a:rPr lang="en-GB" sz="2400" dirty="0">
                <a:solidFill>
                  <a:schemeClr val="accent1"/>
                </a:solidFill>
              </a:rPr>
            </a:br>
            <a:br>
              <a:rPr lang="en-GB" sz="2400" dirty="0">
                <a:solidFill>
                  <a:schemeClr val="accent1"/>
                </a:solidFill>
              </a:rPr>
            </a:br>
            <a:r>
              <a:rPr lang="en-GB" sz="2400" dirty="0">
                <a:solidFill>
                  <a:schemeClr val="accent1"/>
                </a:solidFill>
              </a:rPr>
              <a:t>Roughly draw the collaboration</a:t>
            </a:r>
            <a:br>
              <a:rPr lang="en-GB" sz="2400" dirty="0">
                <a:solidFill>
                  <a:schemeClr val="accent1"/>
                </a:solidFill>
              </a:rPr>
            </a:br>
            <a:br>
              <a:rPr lang="en-GB" sz="2400" dirty="0">
                <a:solidFill>
                  <a:schemeClr val="accent1"/>
                </a:solidFill>
              </a:rPr>
            </a:br>
            <a:r>
              <a:rPr lang="en-GB" sz="1800" dirty="0">
                <a:solidFill>
                  <a:schemeClr val="accent1"/>
                </a:solidFill>
              </a:rPr>
              <a:t>List the components</a:t>
            </a:r>
            <a:br>
              <a:rPr lang="en-GB" sz="1800" dirty="0">
                <a:solidFill>
                  <a:schemeClr val="accent1"/>
                </a:solidFill>
              </a:rPr>
            </a:br>
            <a:r>
              <a:rPr lang="en-GB" sz="1800" dirty="0">
                <a:solidFill>
                  <a:schemeClr val="accent1"/>
                </a:solidFill>
              </a:rPr>
              <a:t>Which components use which components?</a:t>
            </a:r>
            <a:br>
              <a:rPr lang="en-GB" sz="1800" dirty="0">
                <a:solidFill>
                  <a:schemeClr val="accent1"/>
                </a:solidFill>
              </a:rPr>
            </a:br>
            <a:r>
              <a:rPr lang="en-GB" sz="1800" dirty="0">
                <a:solidFill>
                  <a:schemeClr val="accent1"/>
                </a:solidFill>
              </a:rPr>
              <a:t>Add the interfaces that those components use</a:t>
            </a:r>
            <a:br>
              <a:rPr lang="en-GB" sz="1800" dirty="0">
                <a:solidFill>
                  <a:schemeClr val="accent1"/>
                </a:solidFill>
              </a:rPr>
            </a:b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6262187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154" y="2982018"/>
            <a:ext cx="2088232" cy="199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270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297523"/>
            <a:ext cx="2206930" cy="13641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299" y="204665"/>
            <a:ext cx="7388835" cy="359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13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66E7-B28E-4A84-A396-23C31C10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sz="3600" dirty="0">
                <a:solidFill>
                  <a:schemeClr val="accent1"/>
                </a:solidFill>
              </a:rPr>
              <a:t>Pick a Viewpoint: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Structure, Behaviour, or Co-operation</a:t>
            </a:r>
            <a:br>
              <a:rPr lang="en-GB" sz="3600" dirty="0">
                <a:solidFill>
                  <a:schemeClr val="accent1"/>
                </a:solidFill>
              </a:rPr>
            </a:b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Agree on a system to model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List the relevant elements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Put the Elements into Archi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Draw your Viewpoint!</a:t>
            </a:r>
            <a:br>
              <a:rPr lang="en-GB" sz="3600" dirty="0">
                <a:solidFill>
                  <a:schemeClr val="accent1"/>
                </a:solidFill>
              </a:rPr>
            </a:br>
            <a:r>
              <a:rPr lang="en-GB" sz="3600" dirty="0">
                <a:solidFill>
                  <a:schemeClr val="accent1"/>
                </a:solidFill>
              </a:rPr>
              <a:t>After lunch we’ll interpret them!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07854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891"/>
          <a:stretch/>
        </p:blipFill>
        <p:spPr bwMode="auto">
          <a:xfrm>
            <a:off x="1979711" y="0"/>
            <a:ext cx="7150267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017546" y="0"/>
            <a:ext cx="7150267" cy="5143500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FORM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AUDIENCE</a:t>
            </a:r>
          </a:p>
          <a:p>
            <a:pPr marL="0" indent="0">
              <a:buNone/>
            </a:pPr>
            <a:r>
              <a:rPr lang="en-GB" sz="2800" dirty="0">
                <a:solidFill>
                  <a:schemeClr val="bg1"/>
                </a:solidFill>
                <a:latin typeface="+mj-lt"/>
              </a:rPr>
              <a:t>MESSAGE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-38439" y="0"/>
            <a:ext cx="2018151" cy="51435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600" dirty="0"/>
              <a:t>What is this computer system built from?</a:t>
            </a:r>
          </a:p>
          <a:p>
            <a:endParaRPr lang="en-GB" sz="1600" dirty="0"/>
          </a:p>
          <a:p>
            <a:r>
              <a:rPr lang="en-GB" sz="1600" dirty="0"/>
              <a:t>What kinds of things can it do?</a:t>
            </a:r>
          </a:p>
          <a:p>
            <a:endParaRPr lang="en-GB" sz="1600" dirty="0"/>
          </a:p>
          <a:p>
            <a:r>
              <a:rPr lang="en-GB" sz="1600" dirty="0"/>
              <a:t>Who would end up using it?</a:t>
            </a:r>
          </a:p>
          <a:p>
            <a:endParaRPr lang="en-GB" sz="1600" dirty="0"/>
          </a:p>
          <a:p>
            <a:r>
              <a:rPr lang="en-GB" sz="1600" dirty="0"/>
              <a:t>Does it work with other systems?</a:t>
            </a:r>
          </a:p>
        </p:txBody>
      </p:sp>
    </p:spTree>
    <p:extLst>
      <p:ext uri="{BB962C8B-B14F-4D97-AF65-F5344CB8AC3E}">
        <p14:creationId xmlns:p14="http://schemas.microsoft.com/office/powerpoint/2010/main" val="360976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Application Viewpoints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D95192-608D-46A7-83E1-5ABBAC94BC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39ED3FC-60CA-4B7E-B046-FF3BA0C3D7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3004FE8-75C2-4ED9-8AEC-D030BB48F8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A6C16406-63D3-423B-827F-BE5FF25FFB0B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D39F1EB-39CD-4DE7-B835-AA64A615447C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Application Behaviour</a:t>
            </a:r>
          </a:p>
          <a:p>
            <a:r>
              <a:rPr lang="en-GB" dirty="0">
                <a:solidFill>
                  <a:schemeClr val="accent1"/>
                </a:solidFill>
              </a:rPr>
              <a:t>Application Co-operation</a:t>
            </a:r>
          </a:p>
          <a:p>
            <a:r>
              <a:rPr lang="en-GB" dirty="0">
                <a:solidFill>
                  <a:schemeClr val="accent1"/>
                </a:solidFill>
              </a:rPr>
              <a:t>Application Structure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6F620AE1-1031-40B3-8B11-4BEDBCEB7AC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65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46296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49" y="2146296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49" y="3019122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19122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971600" y="3946842"/>
            <a:ext cx="4267149" cy="762000"/>
            <a:chOff x="971600" y="3836016"/>
            <a:chExt cx="4267149" cy="762000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3836016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49" y="3836016"/>
              <a:ext cx="13335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2195736" y="2311272"/>
            <a:ext cx="1781521" cy="2232594"/>
            <a:chOff x="2195736" y="2200446"/>
            <a:chExt cx="1781521" cy="2232594"/>
          </a:xfrm>
        </p:grpSpPr>
        <p:sp>
          <p:nvSpPr>
            <p:cNvPr id="7" name="Right Arrow 6"/>
            <p:cNvSpPr/>
            <p:nvPr/>
          </p:nvSpPr>
          <p:spPr>
            <a:xfrm>
              <a:off x="2195736" y="3064888"/>
              <a:ext cx="1781521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+mj-lt"/>
                </a:rPr>
                <a:t>OFFERS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195736" y="2200446"/>
              <a:ext cx="1781521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+mj-lt"/>
                </a:rPr>
                <a:t>PERFORMS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2195736" y="4000992"/>
              <a:ext cx="1781521" cy="43204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+mj-lt"/>
                </a:rPr>
                <a:t>PERFORMS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30923" y="2146296"/>
            <a:ext cx="3016350" cy="2562546"/>
            <a:chOff x="5130923" y="2035470"/>
            <a:chExt cx="3016350" cy="2562546"/>
          </a:xfrm>
        </p:grpSpPr>
        <p:grpSp>
          <p:nvGrpSpPr>
            <p:cNvPr id="8" name="Group 7"/>
            <p:cNvGrpSpPr/>
            <p:nvPr/>
          </p:nvGrpSpPr>
          <p:grpSpPr>
            <a:xfrm>
              <a:off x="5130923" y="2035470"/>
              <a:ext cx="3016350" cy="762000"/>
              <a:chOff x="5130923" y="2035470"/>
              <a:chExt cx="3016350" cy="762000"/>
            </a:xfrm>
          </p:grpSpPr>
          <p:pic>
            <p:nvPicPr>
              <p:cNvPr id="6150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3773" y="2035470"/>
                <a:ext cx="13335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ight Arrow 15"/>
              <p:cNvSpPr/>
              <p:nvPr/>
            </p:nvSpPr>
            <p:spPr>
              <a:xfrm>
                <a:off x="5130923" y="2200446"/>
                <a:ext cx="1781521" cy="43204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+mj-lt"/>
                  </a:rPr>
                  <a:t>ON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130923" y="3836016"/>
              <a:ext cx="3016350" cy="762000"/>
              <a:chOff x="5130923" y="2035470"/>
              <a:chExt cx="3016350" cy="762000"/>
            </a:xfrm>
          </p:grpSpPr>
          <p:pic>
            <p:nvPicPr>
              <p:cNvPr id="24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3773" y="2035470"/>
                <a:ext cx="13335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Right Arrow 24"/>
              <p:cNvSpPr/>
              <p:nvPr/>
            </p:nvSpPr>
            <p:spPr>
              <a:xfrm>
                <a:off x="5130923" y="2200446"/>
                <a:ext cx="1781521" cy="43204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latin typeface="+mj-lt"/>
                  </a:rPr>
                  <a:t>ON</a:t>
                </a:r>
              </a:p>
            </p:txBody>
          </p:sp>
        </p:grpSp>
      </p:grpSp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" y="-1"/>
            <a:ext cx="2647169" cy="176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/>
          <a:stretch/>
        </p:blipFill>
        <p:spPr bwMode="auto">
          <a:xfrm>
            <a:off x="6054345" y="-1"/>
            <a:ext cx="3089655" cy="176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079" y="0"/>
            <a:ext cx="3131840" cy="176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F9D028-EE1C-4BD6-A699-98760FAC7D7C}"/>
              </a:ext>
            </a:extLst>
          </p:cNvPr>
          <p:cNvSpPr txBox="1"/>
          <p:nvPr/>
        </p:nvSpPr>
        <p:spPr>
          <a:xfrm>
            <a:off x="164828" y="1371691"/>
            <a:ext cx="232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ACTIVE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E106E8-64CD-4F83-8118-DFEC8927F138}"/>
              </a:ext>
            </a:extLst>
          </p:cNvPr>
          <p:cNvSpPr txBox="1"/>
          <p:nvPr/>
        </p:nvSpPr>
        <p:spPr>
          <a:xfrm>
            <a:off x="3407115" y="1371691"/>
            <a:ext cx="232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+mj-lt"/>
              </a:rPr>
              <a:t>BEHAVIOUR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CBB952-DD7D-4708-B7FC-8B85C020A018}"/>
              </a:ext>
            </a:extLst>
          </p:cNvPr>
          <p:cNvSpPr txBox="1"/>
          <p:nvPr/>
        </p:nvSpPr>
        <p:spPr>
          <a:xfrm>
            <a:off x="6434288" y="1371691"/>
            <a:ext cx="2329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PASSIVE</a:t>
            </a:r>
          </a:p>
        </p:txBody>
      </p:sp>
    </p:spTree>
    <p:extLst>
      <p:ext uri="{BB962C8B-B14F-4D97-AF65-F5344CB8AC3E}">
        <p14:creationId xmlns:p14="http://schemas.microsoft.com/office/powerpoint/2010/main" val="29183702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7" b="1602"/>
          <a:stretch/>
        </p:blipFill>
        <p:spPr bwMode="auto">
          <a:xfrm>
            <a:off x="1333500" y="0"/>
            <a:ext cx="78105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b">
            <a:noAutofit/>
          </a:bodyPr>
          <a:lstStyle/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</a:rPr>
              <a:t>I can install it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</a:rPr>
              <a:t>I could swap it out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</a:rPr>
              <a:t>I might turn it on or off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</a:rPr>
              <a:t>It could be a plug-in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</a:rPr>
              <a:t>It could provide interfaces</a:t>
            </a:r>
          </a:p>
          <a:p>
            <a:pPr marL="0" indent="0">
              <a:buNone/>
            </a:pPr>
            <a:r>
              <a:rPr lang="en-GB" sz="1800" b="1" dirty="0">
                <a:solidFill>
                  <a:schemeClr val="tx2"/>
                </a:solidFill>
                <a:highlight>
                  <a:srgbClr val="FFFFFF"/>
                </a:highlight>
                <a:latin typeface="+mj-lt"/>
              </a:rPr>
              <a:t>I could re-use it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02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9036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87" b="1602"/>
          <a:stretch/>
        </p:blipFill>
        <p:spPr bwMode="auto">
          <a:xfrm>
            <a:off x="1333500" y="0"/>
            <a:ext cx="78105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02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31840" y="1043275"/>
            <a:ext cx="3744913" cy="3056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2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4656" y="1500187"/>
            <a:ext cx="31623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6187" y="1328737"/>
            <a:ext cx="16764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Line Callout 1 1"/>
          <p:cNvSpPr/>
          <p:nvPr/>
        </p:nvSpPr>
        <p:spPr>
          <a:xfrm>
            <a:off x="3990608" y="619582"/>
            <a:ext cx="1440160" cy="414516"/>
          </a:xfrm>
          <a:prstGeom prst="borderCallout1">
            <a:avLst>
              <a:gd name="adj1" fmla="val 37133"/>
              <a:gd name="adj2" fmla="val -18"/>
              <a:gd name="adj3" fmla="val 250372"/>
              <a:gd name="adj4" fmla="val -41356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PART OF</a:t>
            </a:r>
          </a:p>
        </p:txBody>
      </p:sp>
    </p:spTree>
    <p:extLst>
      <p:ext uri="{BB962C8B-B14F-4D97-AF65-F5344CB8AC3E}">
        <p14:creationId xmlns:p14="http://schemas.microsoft.com/office/powerpoint/2010/main" val="204102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0"/>
            <a:ext cx="13335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6106" y="1042987"/>
            <a:ext cx="28194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9875" y="1500187"/>
            <a:ext cx="36290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17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petermarshallio">
  <a:themeElements>
    <a:clrScheme name="petermarshallio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58B1F"/>
      </a:accent1>
      <a:accent2>
        <a:srgbClr val="EE3E30"/>
      </a:accent2>
      <a:accent3>
        <a:srgbClr val="931A3D"/>
      </a:accent3>
      <a:accent4>
        <a:srgbClr val="C41E51"/>
      </a:accent4>
      <a:accent5>
        <a:srgbClr val="5493C9"/>
      </a:accent5>
      <a:accent6>
        <a:srgbClr val="004C93"/>
      </a:accent6>
      <a:hlink>
        <a:srgbClr val="F58B1F"/>
      </a:hlink>
      <a:folHlink>
        <a:srgbClr val="F58B1F"/>
      </a:folHlink>
    </a:clrScheme>
    <a:fontScheme name="petermarshallio">
      <a:majorFont>
        <a:latin typeface="Roboto Slab Black"/>
        <a:ea typeface=""/>
        <a:cs typeface=""/>
      </a:majorFont>
      <a:minorFont>
        <a:latin typeface="Montserrat Light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termarshallio" id="{CCDD1081-D957-436C-BAB5-71633544E01B}" vid="{5EAFD267-53C3-4C12-864C-BE5D59E88B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D1D86E3A443048953747C0966C027D" ma:contentTypeVersion="6" ma:contentTypeDescription="Create a new document." ma:contentTypeScope="" ma:versionID="00eda95f20d5b546352db41e693dc54c">
  <xsd:schema xmlns:xsd="http://www.w3.org/2001/XMLSchema" xmlns:xs="http://www.w3.org/2001/XMLSchema" xmlns:p="http://schemas.microsoft.com/office/2006/metadata/properties" xmlns:ns2="edc213e9-e7a7-4875-80a6-512f8b506593" xmlns:ns3="ff6ad45d-70eb-4da9-a698-857a2b08eabd" targetNamespace="http://schemas.microsoft.com/office/2006/metadata/properties" ma:root="true" ma:fieldsID="7c3750dd17e556bd1d152ab8bf396cc7" ns2:_="" ns3:_="">
    <xsd:import namespace="edc213e9-e7a7-4875-80a6-512f8b506593"/>
    <xsd:import namespace="ff6ad45d-70eb-4da9-a698-857a2b08ea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213e9-e7a7-4875-80a6-512f8b5065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6ad45d-70eb-4da9-a698-857a2b08eab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25CFA5-CDEB-4748-AD76-94193FB66CC6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D4A2A27-5760-4F64-98D6-A4D10B2911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c213e9-e7a7-4875-80a6-512f8b506593"/>
    <ds:schemaRef ds:uri="ff6ad45d-70eb-4da9-a698-857a2b08ea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B46E6C-2CDC-4C5D-BEDB-8EF8953378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petermarshallio</Template>
  <TotalTime>0</TotalTime>
  <Words>1011</Words>
  <Application>Microsoft Office PowerPoint</Application>
  <PresentationFormat>On-screen Show (16:9)</PresentationFormat>
  <Paragraphs>110</Paragraphs>
  <Slides>23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Montserrat Light</vt:lpstr>
      <vt:lpstr>Roboto Slab Black</vt:lpstr>
      <vt:lpstr>1_petermarshallio</vt:lpstr>
      <vt:lpstr>ArchiMate®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 a computer system List its Components Write its Functions (its JD!) Give it structure  Draw an Application Behaviour Viewpoint  We’ll interpret it together!</vt:lpstr>
      <vt:lpstr>A SERVICE is defined as a unit of functionality that a system EXPOSES to its environment, while hiding internal operations, which provides VALUE (monetary or otherwise)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 1 List some interfaces and their components Which components use those interfaces?  Group 2 List some services offered by functions Which functions use those services? </vt:lpstr>
      <vt:lpstr>DISTINGUISH BETWEEN behaviour that is performed by a SINGLE structure element or COLLECTIVE behaviour that is performed by a collaboration</vt:lpstr>
      <vt:lpstr>PowerPoint Presentation</vt:lpstr>
      <vt:lpstr>PowerPoint Presentation</vt:lpstr>
      <vt:lpstr>Agree on one collaboration in a system you know well  Roughly draw the collaboration  List the components Which components use which components? Add the interfaces that those components use </vt:lpstr>
      <vt:lpstr>PowerPoint Presentation</vt:lpstr>
      <vt:lpstr>Pick a Viewpoint: Structure, Behaviour, or Co-operation  Agree on a system to model List the relevant elements Put the Elements into Archi Draw your Viewpoint! After lunch we’ll interpret them!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Archimate Application Layer</dc:title>
  <dc:creator/>
  <cp:lastModifiedBy/>
  <cp:revision>1</cp:revision>
  <dcterms:created xsi:type="dcterms:W3CDTF">2016-12-05T10:54:20Z</dcterms:created>
  <dcterms:modified xsi:type="dcterms:W3CDTF">2021-02-17T14:30:22Z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0x01010017D1D86E3A443048953747C0966C027D</vt:lpwstr>
  </property>
  <property fmtid="{D5CDD505-2E9C-101B-9397-08002B2CF9AE}" pid="3" name="Order">
    <vt:r8>2500</vt:r8>
  </property>
</Properties>
</file>